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7" r:id="rId3"/>
    <p:sldId id="261" r:id="rId4"/>
    <p:sldId id="262" r:id="rId5"/>
    <p:sldId id="263" r:id="rId6"/>
    <p:sldId id="258" r:id="rId7"/>
    <p:sldId id="260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4660"/>
  </p:normalViewPr>
  <p:slideViewPr>
    <p:cSldViewPr snapToGrid="0">
      <p:cViewPr>
        <p:scale>
          <a:sx n="66" d="100"/>
          <a:sy n="66" d="100"/>
        </p:scale>
        <p:origin x="94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53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007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9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46514"/>
            <a:ext cx="10058400" cy="38225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70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00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653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55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42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3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88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10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F73A0C8-9AE2-4B0E-BBE6-4353E6E4DA30}" type="datetimeFigureOut">
              <a:rPr lang="zh-TW" altLang="en-US" smtClean="0"/>
              <a:t>2017/8/16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DF4B4F6-40B6-44D3-A442-6BC2B502893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15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21894" y="3489922"/>
            <a:ext cx="8051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4000" b="1" kern="100" dirty="0" err="1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iCAN</a:t>
            </a:r>
            <a:r>
              <a:rPr lang="zh-TW" altLang="zh-TW" sz="4000" b="1" kern="1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教材</a:t>
            </a:r>
            <a:r>
              <a:rPr lang="zh-TW" altLang="en-US" sz="4000" b="1" kern="1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匯</a:t>
            </a:r>
            <a:r>
              <a:rPr lang="zh-TW" altLang="zh-TW" sz="4000" b="1" kern="1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入</a:t>
            </a:r>
            <a:r>
              <a:rPr lang="en-US" altLang="zh-TW" sz="4000" b="1" kern="100" dirty="0" err="1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TronClass</a:t>
            </a:r>
            <a:r>
              <a:rPr lang="en-US" altLang="zh-TW" sz="4000" b="1" kern="1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4000" b="1" kern="1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平台</a:t>
            </a:r>
            <a:r>
              <a:rPr lang="zh-TW" altLang="zh-TW" sz="4000" b="1" kern="1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攻略</a:t>
            </a:r>
            <a:endParaRPr lang="zh-TW" altLang="zh-TW" sz="4000" kern="1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59054" y="4475079"/>
            <a:ext cx="6373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2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如有疑問，請</a:t>
            </a:r>
            <a:r>
              <a:rPr lang="zh-TW" altLang="en-US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洽</a:t>
            </a:r>
            <a:r>
              <a:rPr lang="zh-TW" altLang="en-US" sz="2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教學平台專線：</a:t>
            </a:r>
            <a:r>
              <a:rPr lang="en-US" altLang="zh-TW" sz="2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2905-2945</a:t>
            </a:r>
            <a:r>
              <a:rPr lang="zh-TW" altLang="en-US" sz="2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資訊中心</a:t>
            </a:r>
            <a:r>
              <a:rPr lang="en-US" altLang="zh-TW" sz="2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20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41876" t="37037" r="30312" b="11852"/>
          <a:stretch/>
        </p:blipFill>
        <p:spPr>
          <a:xfrm>
            <a:off x="5111904" y="1314915"/>
            <a:ext cx="5236427" cy="5412936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608240" y="413864"/>
            <a:ext cx="7287322" cy="974617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請命名標題，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按下「新增檔案」，選擇資料庫內之單一</a:t>
            </a: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多個</a:t>
            </a: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檔案，</a:t>
            </a:r>
            <a:endParaRPr lang="en-US" altLang="zh-TW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最後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按下「確認」即可。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6173128" y="2610512"/>
            <a:ext cx="1688481" cy="3155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6273489" y="3011955"/>
            <a:ext cx="1721935" cy="6010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9520816" y="3849567"/>
            <a:ext cx="693700" cy="9120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9554269" y="4615642"/>
            <a:ext cx="400110" cy="10348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▲ 預覽功能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754324" y="4615642"/>
            <a:ext cx="400110" cy="6758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▲ 刪除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249898" y="4738536"/>
            <a:ext cx="3002003" cy="1566667"/>
          </a:xfrm>
          <a:prstGeom prst="roundRect">
            <a:avLst>
              <a:gd name="adj" fmla="val 10973"/>
            </a:avLst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8523710" y="5870138"/>
            <a:ext cx="1824621" cy="748441"/>
          </a:xfrm>
          <a:prstGeom prst="roundRect">
            <a:avLst>
              <a:gd name="adj" fmla="val 11423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備註：</a:t>
            </a:r>
            <a: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進階設定可設定教材</a:t>
            </a:r>
            <a: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同學可觀看之時間</a:t>
            </a:r>
            <a:endParaRPr lang="zh-TW" altLang="en-US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flipH="1">
            <a:off x="7917904" y="2591265"/>
            <a:ext cx="276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  給一個標題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學生看到的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39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群組 101"/>
          <p:cNvGrpSpPr/>
          <p:nvPr/>
        </p:nvGrpSpPr>
        <p:grpSpPr>
          <a:xfrm>
            <a:off x="863851" y="225472"/>
            <a:ext cx="4875916" cy="3833121"/>
            <a:chOff x="6343913" y="375996"/>
            <a:chExt cx="4875916" cy="3833121"/>
          </a:xfrm>
        </p:grpSpPr>
        <p:sp>
          <p:nvSpPr>
            <p:cNvPr id="6" name="橢圓 5"/>
            <p:cNvSpPr/>
            <p:nvPr/>
          </p:nvSpPr>
          <p:spPr>
            <a:xfrm>
              <a:off x="7518177" y="375996"/>
              <a:ext cx="2055495" cy="104630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iCAN</a:t>
              </a:r>
              <a:r>
                <a:rPr lang="zh-TW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6343913" y="1769786"/>
              <a:ext cx="969449" cy="63243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</a:t>
              </a: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8061201" y="1769786"/>
              <a:ext cx="969449" cy="63243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</a:t>
              </a:r>
              <a:r>
                <a:rPr lang="en-US" altLang="zh-TW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9778489" y="1769786"/>
              <a:ext cx="969449" cy="632433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</a:t>
              </a:r>
              <a:r>
                <a:rPr lang="en-US" altLang="zh-TW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6623400" y="2671973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6623400" y="3229202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6623400" y="3787495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10167806" y="2671973"/>
              <a:ext cx="1052023" cy="42162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10167806" y="3229202"/>
              <a:ext cx="1052023" cy="42162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10167806" y="3787495"/>
              <a:ext cx="1052023" cy="42162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5" name="肘形接點 24"/>
            <p:cNvCxnSpPr>
              <a:stCxn id="7" idx="2"/>
              <a:endCxn id="12" idx="1"/>
            </p:cNvCxnSpPr>
            <p:nvPr/>
          </p:nvCxnSpPr>
          <p:spPr>
            <a:xfrm rot="5400000">
              <a:off x="5927976" y="3097643"/>
              <a:ext cx="1596087" cy="205238"/>
            </a:xfrm>
            <a:prstGeom prst="bentConnector4">
              <a:avLst>
                <a:gd name="adj1" fmla="val 11767"/>
                <a:gd name="adj2" fmla="val 21138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>
              <a:stCxn id="11" idx="1"/>
            </p:cNvCxnSpPr>
            <p:nvPr/>
          </p:nvCxnSpPr>
          <p:spPr>
            <a:xfrm flipH="1" flipV="1">
              <a:off x="6396623" y="3440010"/>
              <a:ext cx="226777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 flipH="1" flipV="1">
              <a:off x="6396623" y="2868660"/>
              <a:ext cx="226777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圓角矩形 34"/>
            <p:cNvSpPr/>
            <p:nvPr/>
          </p:nvSpPr>
          <p:spPr>
            <a:xfrm>
              <a:off x="8423261" y="2671974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8423261" y="3229203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8423261" y="3787496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8" name="肘形接點 37"/>
            <p:cNvCxnSpPr>
              <a:endCxn id="37" idx="1"/>
            </p:cNvCxnSpPr>
            <p:nvPr/>
          </p:nvCxnSpPr>
          <p:spPr>
            <a:xfrm rot="5400000">
              <a:off x="7727837" y="3097644"/>
              <a:ext cx="1596087" cy="205238"/>
            </a:xfrm>
            <a:prstGeom prst="bentConnector4">
              <a:avLst>
                <a:gd name="adj1" fmla="val 11767"/>
                <a:gd name="adj2" fmla="val 21138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>
              <a:stCxn id="36" idx="1"/>
            </p:cNvCxnSpPr>
            <p:nvPr/>
          </p:nvCxnSpPr>
          <p:spPr>
            <a:xfrm flipH="1" flipV="1">
              <a:off x="8196484" y="3440011"/>
              <a:ext cx="226777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 flipH="1" flipV="1">
              <a:off x="8196484" y="2868661"/>
              <a:ext cx="226777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肘形接點 40"/>
            <p:cNvCxnSpPr/>
            <p:nvPr/>
          </p:nvCxnSpPr>
          <p:spPr>
            <a:xfrm rot="5400000">
              <a:off x="9472382" y="3097644"/>
              <a:ext cx="1596087" cy="205238"/>
            </a:xfrm>
            <a:prstGeom prst="bentConnector4">
              <a:avLst>
                <a:gd name="adj1" fmla="val 11767"/>
                <a:gd name="adj2" fmla="val 21138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 flipH="1" flipV="1">
              <a:off x="9941029" y="3440011"/>
              <a:ext cx="226777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 flipH="1" flipV="1">
              <a:off x="9941029" y="2868661"/>
              <a:ext cx="226777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肘形接點 44"/>
            <p:cNvCxnSpPr>
              <a:stCxn id="6" idx="4"/>
              <a:endCxn id="7" idx="0"/>
            </p:cNvCxnSpPr>
            <p:nvPr/>
          </p:nvCxnSpPr>
          <p:spPr>
            <a:xfrm rot="5400000">
              <a:off x="7513541" y="737402"/>
              <a:ext cx="347482" cy="171728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肘形接點 46"/>
            <p:cNvCxnSpPr>
              <a:stCxn id="6" idx="4"/>
              <a:endCxn id="8" idx="0"/>
            </p:cNvCxnSpPr>
            <p:nvPr/>
          </p:nvCxnSpPr>
          <p:spPr>
            <a:xfrm rot="16200000" flipH="1">
              <a:off x="8372184" y="1596044"/>
              <a:ext cx="347482" cy="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肘形接點 48"/>
            <p:cNvCxnSpPr>
              <a:stCxn id="6" idx="4"/>
              <a:endCxn id="9" idx="0"/>
            </p:cNvCxnSpPr>
            <p:nvPr/>
          </p:nvCxnSpPr>
          <p:spPr>
            <a:xfrm rot="16200000" flipH="1">
              <a:off x="9230828" y="737400"/>
              <a:ext cx="347482" cy="171728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文字方塊 90"/>
          <p:cNvSpPr txBox="1"/>
          <p:nvPr/>
        </p:nvSpPr>
        <p:spPr>
          <a:xfrm>
            <a:off x="771302" y="4840359"/>
            <a:ext cx="9988343" cy="13388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重點！！  </a:t>
            </a:r>
            <a:r>
              <a:rPr lang="en-US" altLang="zh-TW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TronClass</a:t>
            </a:r>
            <a:r>
              <a:rPr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平台以單一帳號，和資源庫容量結合：</a:t>
            </a:r>
            <a:endParaRPr lang="en-US" altLang="zh-TW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多門課程、每年開設同樣課程，使用之教材不需重複上傳，教材放置於資源庫，共同使用。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2. 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學生繳交的檔案，歸屬學生帳號容量，亦不占課程空間。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1" name="群組 100"/>
          <p:cNvGrpSpPr/>
          <p:nvPr/>
        </p:nvGrpSpPr>
        <p:grpSpPr>
          <a:xfrm>
            <a:off x="7321275" y="225236"/>
            <a:ext cx="3496955" cy="4741657"/>
            <a:chOff x="10380019" y="589661"/>
            <a:chExt cx="3496955" cy="4741657"/>
          </a:xfrm>
        </p:grpSpPr>
        <p:sp>
          <p:nvSpPr>
            <p:cNvPr id="4" name="橢圓 3"/>
            <p:cNvSpPr/>
            <p:nvPr/>
          </p:nvSpPr>
          <p:spPr>
            <a:xfrm>
              <a:off x="10874288" y="589661"/>
              <a:ext cx="2477342" cy="110380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TronClass</a:t>
              </a:r>
              <a:r>
                <a:rPr lang="zh-TW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10402704" y="1896773"/>
              <a:ext cx="3415685" cy="2341941"/>
            </a:xfrm>
            <a:prstGeom prst="roundRect">
              <a:avLst>
                <a:gd name="adj" fmla="val 8362"/>
              </a:avLst>
            </a:prstGeom>
            <a:ln w="412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資源庫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圓角矩形 56"/>
            <p:cNvSpPr/>
            <p:nvPr/>
          </p:nvSpPr>
          <p:spPr>
            <a:xfrm>
              <a:off x="10954082" y="2491643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圓角矩形 57"/>
            <p:cNvSpPr/>
            <p:nvPr/>
          </p:nvSpPr>
          <p:spPr>
            <a:xfrm>
              <a:off x="10954082" y="3035608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圓角矩形 58"/>
            <p:cNvSpPr/>
            <p:nvPr/>
          </p:nvSpPr>
          <p:spPr>
            <a:xfrm>
              <a:off x="10954082" y="3565392"/>
              <a:ext cx="1052023" cy="4216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圓角矩形 64"/>
            <p:cNvSpPr/>
            <p:nvPr/>
          </p:nvSpPr>
          <p:spPr>
            <a:xfrm>
              <a:off x="10380019" y="4698885"/>
              <a:ext cx="969449" cy="63243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</a:t>
              </a: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圓角矩形 66"/>
            <p:cNvSpPr/>
            <p:nvPr/>
          </p:nvSpPr>
          <p:spPr>
            <a:xfrm>
              <a:off x="11651029" y="4698632"/>
              <a:ext cx="969449" cy="63243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</a:t>
              </a:r>
              <a:r>
                <a:rPr lang="en-US" altLang="zh-TW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圓角矩形 68"/>
            <p:cNvSpPr/>
            <p:nvPr/>
          </p:nvSpPr>
          <p:spPr>
            <a:xfrm>
              <a:off x="12907525" y="4689816"/>
              <a:ext cx="969449" cy="632433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</a:t>
              </a:r>
              <a:r>
                <a:rPr lang="en-US" altLang="zh-TW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</a:t>
              </a:r>
              <a:endPara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圓角矩形 69"/>
            <p:cNvSpPr/>
            <p:nvPr/>
          </p:nvSpPr>
          <p:spPr>
            <a:xfrm>
              <a:off x="12219721" y="2491643"/>
              <a:ext cx="1052023" cy="421621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圓角矩形 70"/>
            <p:cNvSpPr/>
            <p:nvPr/>
          </p:nvSpPr>
          <p:spPr>
            <a:xfrm>
              <a:off x="12219721" y="3035608"/>
              <a:ext cx="1052023" cy="421621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圓角矩形 71"/>
            <p:cNvSpPr/>
            <p:nvPr/>
          </p:nvSpPr>
          <p:spPr>
            <a:xfrm>
              <a:off x="12219721" y="3565392"/>
              <a:ext cx="1052023" cy="421621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5" name="肘形接點 74"/>
            <p:cNvCxnSpPr>
              <a:stCxn id="59" idx="2"/>
              <a:endCxn id="65" idx="0"/>
            </p:cNvCxnSpPr>
            <p:nvPr/>
          </p:nvCxnSpPr>
          <p:spPr>
            <a:xfrm rot="5400000">
              <a:off x="10816483" y="4035274"/>
              <a:ext cx="711872" cy="615350"/>
            </a:xfrm>
            <a:prstGeom prst="bentConnector3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肘形接點 76"/>
            <p:cNvCxnSpPr>
              <a:stCxn id="59" idx="2"/>
              <a:endCxn id="67" idx="0"/>
            </p:cNvCxnSpPr>
            <p:nvPr/>
          </p:nvCxnSpPr>
          <p:spPr>
            <a:xfrm rot="16200000" flipH="1">
              <a:off x="11452115" y="4014992"/>
              <a:ext cx="711619" cy="655660"/>
            </a:xfrm>
            <a:prstGeom prst="bentConnector3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肘形接點 78"/>
            <p:cNvCxnSpPr>
              <a:stCxn id="72" idx="2"/>
              <a:endCxn id="69" idx="0"/>
            </p:cNvCxnSpPr>
            <p:nvPr/>
          </p:nvCxnSpPr>
          <p:spPr>
            <a:xfrm rot="16200000" flipH="1">
              <a:off x="12717590" y="4015155"/>
              <a:ext cx="702803" cy="646517"/>
            </a:xfrm>
            <a:prstGeom prst="bentConnector3">
              <a:avLst/>
            </a:prstGeom>
            <a:ln w="254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肘形接點 81"/>
            <p:cNvCxnSpPr>
              <a:stCxn id="4" idx="4"/>
              <a:endCxn id="5" idx="0"/>
            </p:cNvCxnSpPr>
            <p:nvPr/>
          </p:nvCxnSpPr>
          <p:spPr>
            <a:xfrm rot="5400000">
              <a:off x="12010100" y="1793914"/>
              <a:ext cx="203306" cy="2412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09" name="向右箭號 108"/>
          <p:cNvSpPr/>
          <p:nvPr/>
        </p:nvSpPr>
        <p:spPr>
          <a:xfrm>
            <a:off x="6251791" y="2319189"/>
            <a:ext cx="688246" cy="57135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圓角矩形 109"/>
          <p:cNvSpPr/>
          <p:nvPr/>
        </p:nvSpPr>
        <p:spPr>
          <a:xfrm>
            <a:off x="2827763" y="2404386"/>
            <a:ext cx="3135749" cy="1821693"/>
          </a:xfrm>
          <a:prstGeom prst="roundRect">
            <a:avLst>
              <a:gd name="adj" fmla="val 9847"/>
            </a:avLst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2" name="弧形接點 111"/>
          <p:cNvCxnSpPr/>
          <p:nvPr/>
        </p:nvCxnSpPr>
        <p:spPr>
          <a:xfrm flipV="1">
            <a:off x="5951520" y="3345475"/>
            <a:ext cx="1724830" cy="558293"/>
          </a:xfrm>
          <a:prstGeom prst="curvedConnector3">
            <a:avLst/>
          </a:prstGeom>
          <a:ln w="476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字方塊 113"/>
          <p:cNvSpPr txBox="1"/>
          <p:nvPr/>
        </p:nvSpPr>
        <p:spPr>
          <a:xfrm>
            <a:off x="6909441" y="27555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5" name="文字方塊 114"/>
          <p:cNvSpPr txBox="1"/>
          <p:nvPr/>
        </p:nvSpPr>
        <p:spPr>
          <a:xfrm>
            <a:off x="4085952" y="423766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34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2812" t="21111" r="40487" b="49630"/>
          <a:stretch/>
        </p:blipFill>
        <p:spPr>
          <a:xfrm>
            <a:off x="6632330" y="4041568"/>
            <a:ext cx="5288502" cy="237156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先打包下載</a:t>
            </a:r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iCAN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平台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內之教材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請至教職員入口網以</a:t>
            </a:r>
            <a:r>
              <a:rPr lang="en-US" altLang="zh-TW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LDAP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帳號密碼登入</a:t>
            </a:r>
            <a:r>
              <a:rPr lang="en-US" altLang="zh-TW" sz="1800" b="1" dirty="0" err="1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iCAN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平台。</a:t>
            </a:r>
            <a:endPara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iCAN</a:t>
            </a: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平台保有查詢與存取功能，請至</a:t>
            </a:r>
            <a:r>
              <a:rPr lang="en-US" altLang="zh-TW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iCAN</a:t>
            </a:r>
            <a: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平台內，下載需要之教材。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6632329" y="4821215"/>
            <a:ext cx="1089269" cy="4221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6"/>
          <p:cNvSpPr txBox="1">
            <a:spLocks/>
          </p:cNvSpPr>
          <p:nvPr/>
        </p:nvSpPr>
        <p:spPr>
          <a:xfrm>
            <a:off x="4800599" y="3904836"/>
            <a:ext cx="1550291" cy="24003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indent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b="1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accent2"/>
                </a:solidFill>
              </a:rPr>
              <a:t>2.</a:t>
            </a:r>
            <a:r>
              <a:rPr lang="zh-TW" altLang="en-US" dirty="0">
                <a:solidFill>
                  <a:schemeClr val="accent2"/>
                </a:solidFill>
              </a:rPr>
              <a:t> 點選教材 </a:t>
            </a:r>
            <a:r>
              <a:rPr lang="en-US" altLang="zh-TW" dirty="0">
                <a:solidFill>
                  <a:schemeClr val="accent2"/>
                </a:solidFill>
              </a:rPr>
              <a:t>/</a:t>
            </a:r>
            <a:r>
              <a:rPr lang="zh-TW" altLang="en-US" dirty="0">
                <a:solidFill>
                  <a:schemeClr val="accent2"/>
                </a:solidFill>
              </a:rPr>
              <a:t> 上傳教材，以「批次下載」功能下載所需教材。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57200" y="1041400"/>
            <a:ext cx="585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1</a:t>
            </a:r>
            <a:endParaRPr lang="zh-TW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1292840" y="3990768"/>
            <a:ext cx="699816" cy="2734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30860" t="22401" r="39301" b="55807"/>
          <a:stretch/>
        </p:blipFill>
        <p:spPr>
          <a:xfrm>
            <a:off x="4800600" y="1211702"/>
            <a:ext cx="5456903" cy="2241756"/>
          </a:xfrm>
          <a:prstGeom prst="rect">
            <a:avLst/>
          </a:prstGeom>
        </p:spPr>
      </p:pic>
      <p:sp>
        <p:nvSpPr>
          <p:cNvPr id="17" name="圓角矩形 16"/>
          <p:cNvSpPr/>
          <p:nvPr/>
        </p:nvSpPr>
        <p:spPr>
          <a:xfrm>
            <a:off x="4800600" y="2872463"/>
            <a:ext cx="1282700" cy="2898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0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選擇要下載的檔案後，點選「全部檔案壓縮下載」。</a:t>
            </a:r>
            <a:endPara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1183" t="5484" r="69624" b="43763"/>
          <a:stretch/>
        </p:blipFill>
        <p:spPr>
          <a:xfrm>
            <a:off x="5257800" y="1340641"/>
            <a:ext cx="4880429" cy="4772574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5257800" y="3726928"/>
            <a:ext cx="736600" cy="1480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6172200" y="2761728"/>
            <a:ext cx="1790700" cy="5783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0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5000" t="17036" r="49270" b="58704"/>
          <a:stretch/>
        </p:blipFill>
        <p:spPr>
          <a:xfrm>
            <a:off x="5067300" y="1473200"/>
            <a:ext cx="2876550" cy="24955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5376" t="15519" r="38817" b="59247"/>
          <a:stretch/>
        </p:blipFill>
        <p:spPr>
          <a:xfrm>
            <a:off x="6959040" y="3788864"/>
            <a:ext cx="4719484" cy="2595717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將壓縮檔解壓縮成資料夾，資料夾內就有剛勾選的檔案。</a:t>
            </a:r>
            <a:endPara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5422340" y="2591173"/>
            <a:ext cx="1969060" cy="2891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9834683" y="4607657"/>
            <a:ext cx="1994460" cy="12270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7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請先整理</a:t>
            </a:r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TronClass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資源庫檔案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再至教職員入口網以</a:t>
            </a:r>
            <a:r>
              <a:rPr lang="en-US" altLang="zh-TW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LDAP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帳號密碼登入</a:t>
            </a:r>
            <a:r>
              <a:rPr lang="en-US" altLang="zh-TW" sz="1800" b="1" dirty="0" err="1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TronClass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教學平台。</a:t>
            </a:r>
            <a:endPara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若</a:t>
            </a:r>
            <a:r>
              <a:rPr lang="zh-TW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您的資料庫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內，有舊的</a:t>
            </a:r>
            <a:r>
              <a:rPr lang="zh-TW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教材檔案，且超過空間容量，建議您先做整理或刪除之動作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，以</a:t>
            </a:r>
            <a:r>
              <a:rPr lang="zh-TW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清出空間存放新檔案。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33926" t="9892" r="15591" b="39361"/>
          <a:stretch/>
        </p:blipFill>
        <p:spPr>
          <a:xfrm>
            <a:off x="6866016" y="3716077"/>
            <a:ext cx="5051268" cy="285617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26250" t="22407" r="48646" b="56667"/>
          <a:stretch/>
        </p:blipFill>
        <p:spPr>
          <a:xfrm>
            <a:off x="4800600" y="1314450"/>
            <a:ext cx="4591050" cy="2152650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4800600" y="3248025"/>
            <a:ext cx="2200275" cy="2190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6"/>
          <p:cNvSpPr txBox="1">
            <a:spLocks/>
          </p:cNvSpPr>
          <p:nvPr/>
        </p:nvSpPr>
        <p:spPr>
          <a:xfrm>
            <a:off x="4800600" y="4279241"/>
            <a:ext cx="1600200" cy="1640159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indent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b="1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accent2"/>
                </a:solidFill>
              </a:rPr>
              <a:t>2.</a:t>
            </a:r>
            <a:r>
              <a:rPr lang="zh-TW" altLang="en-US" dirty="0">
                <a:solidFill>
                  <a:schemeClr val="accent2"/>
                </a:solidFill>
              </a:rPr>
              <a:t> 進入平台後，選擇「我的資源」觀看資源庫目前狀況。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10416619" y="4240483"/>
            <a:ext cx="586662" cy="1791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6866016" y="5989320"/>
            <a:ext cx="807324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57200" y="1041400"/>
            <a:ext cx="585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2</a:t>
            </a:r>
            <a:endParaRPr lang="zh-TW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多個檔案刪除：勾選多個檔案後進行刪除。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6355" t="15556" r="33626" b="50943"/>
          <a:stretch/>
        </p:blipFill>
        <p:spPr>
          <a:xfrm>
            <a:off x="4800601" y="1337129"/>
            <a:ext cx="6492240" cy="3057072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6190307" y="1976786"/>
            <a:ext cx="341122" cy="2417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6268366" y="1620606"/>
            <a:ext cx="712297" cy="3561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39086" t="38172" r="18011" b="50071"/>
          <a:stretch/>
        </p:blipFill>
        <p:spPr>
          <a:xfrm>
            <a:off x="4595331" y="5270752"/>
            <a:ext cx="7374459" cy="1136665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11292840" y="5306812"/>
            <a:ext cx="676951" cy="682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內容版面配置區 6"/>
          <p:cNvSpPr txBox="1">
            <a:spLocks/>
          </p:cNvSpPr>
          <p:nvPr/>
        </p:nvSpPr>
        <p:spPr>
          <a:xfrm>
            <a:off x="4800599" y="4632638"/>
            <a:ext cx="7302501" cy="5034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Calibri" panose="020F0502020204030204" pitchFamily="34" charset="0"/>
              <a:buNone/>
            </a:pP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單一檔案：將滑鼠放到單一檔案的後方，將顯示編輯和刪除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等功能。</a:t>
            </a:r>
            <a:endPara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74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點選新增  </a:t>
            </a: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檔案。</a:t>
            </a: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匯入</a:t>
            </a:r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iCAN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平台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之教材檔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案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於資源庫點選新增</a:t>
            </a:r>
            <a: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檔案，點擊上傳後，選取多個檔案或拖曳方式匯入教材。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57200" y="1041400"/>
            <a:ext cx="585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3</a:t>
            </a:r>
            <a:endParaRPr lang="zh-TW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8958" t="16297" r="45938" b="68888"/>
          <a:stretch/>
        </p:blipFill>
        <p:spPr>
          <a:xfrm>
            <a:off x="4714875" y="1295063"/>
            <a:ext cx="2762250" cy="1524000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6542731" y="1862486"/>
            <a:ext cx="839143" cy="3473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5000" t="40741" r="35938" b="29815"/>
          <a:stretch/>
        </p:blipFill>
        <p:spPr>
          <a:xfrm>
            <a:off x="4714875" y="3723925"/>
            <a:ext cx="6245225" cy="2647975"/>
          </a:xfrm>
          <a:prstGeom prst="rect">
            <a:avLst/>
          </a:prstGeom>
        </p:spPr>
      </p:pic>
      <p:sp>
        <p:nvSpPr>
          <p:cNvPr id="17" name="內容版面配置區 6"/>
          <p:cNvSpPr txBox="1">
            <a:spLocks/>
          </p:cNvSpPr>
          <p:nvPr/>
        </p:nvSpPr>
        <p:spPr>
          <a:xfrm>
            <a:off x="4800600" y="3089598"/>
            <a:ext cx="7302501" cy="5034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b="1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 dirty="0">
                <a:solidFill>
                  <a:schemeClr val="accent2"/>
                </a:solidFill>
              </a:rPr>
              <a:t>2.</a:t>
            </a:r>
            <a:r>
              <a:rPr lang="zh-TW" altLang="en-US" dirty="0">
                <a:solidFill>
                  <a:schemeClr val="accent2"/>
                </a:solidFill>
              </a:rPr>
              <a:t> 選取下載的壓縮檔資料夾內之檔案，點選開啟即開始上傳，確認完成。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8451850" y="4008786"/>
            <a:ext cx="2508250" cy="7664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9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0208" t="15926" r="28125" b="59259"/>
          <a:stretch/>
        </p:blipFill>
        <p:spPr>
          <a:xfrm>
            <a:off x="4800600" y="1354714"/>
            <a:ext cx="6324600" cy="21187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9408" t="20641" r="39946" b="61829"/>
          <a:stretch/>
        </p:blipFill>
        <p:spPr>
          <a:xfrm>
            <a:off x="4800600" y="4441130"/>
            <a:ext cx="5604388" cy="1803384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800600" y="731520"/>
            <a:ext cx="7507514" cy="974617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點選我的課程，選擇要使用教材之課程，點選課程名稱即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進入課程。</a:t>
            </a:r>
            <a:endPara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讓同學可以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觀看到上傳的教材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上傳的檔案會進入教師個人資源庫，可多門課程使用，不須重複上傳一樣的檔案。</a:t>
            </a:r>
            <a:endParaRPr lang="en-US" altLang="zh-TW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指定一門課程使用該檔案，</a:t>
            </a:r>
            <a: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進入我的課程後，選擇課程：</a:t>
            </a:r>
            <a: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「章節」節點新增學習活</a:t>
            </a:r>
            <a:r>
              <a:rPr lang="zh-TW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  <a:r>
              <a:rPr lang="zh-TW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「教材」節點新增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檔案 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57200" y="1041400"/>
            <a:ext cx="585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4</a:t>
            </a:r>
            <a:endParaRPr lang="zh-TW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183222" y="4615108"/>
            <a:ext cx="856807" cy="2735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6"/>
          <p:cNvSpPr txBox="1">
            <a:spLocks/>
          </p:cNvSpPr>
          <p:nvPr/>
        </p:nvSpPr>
        <p:spPr>
          <a:xfrm>
            <a:off x="4800600" y="3994317"/>
            <a:ext cx="7302501" cy="5034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indent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b="1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 dirty="0">
                <a:solidFill>
                  <a:schemeClr val="accent2"/>
                </a:solidFill>
              </a:rPr>
              <a:t>2.</a:t>
            </a:r>
            <a:r>
              <a:rPr lang="zh-TW" altLang="en-US" dirty="0">
                <a:solidFill>
                  <a:schemeClr val="accent2"/>
                </a:solidFill>
              </a:rPr>
              <a:t> 至章節處，新增「學習活動」，點選「參考檔案」。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10268393" y="1463817"/>
            <a:ext cx="856807" cy="2735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7277100" y="2717799"/>
            <a:ext cx="1638300" cy="2698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7106093" y="5166428"/>
            <a:ext cx="856807" cy="2735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9764707" y="5018672"/>
            <a:ext cx="1962193" cy="1225123"/>
          </a:xfrm>
          <a:prstGeom prst="roundRect">
            <a:avLst>
              <a:gd name="adj" fmla="val 11423"/>
            </a:avLst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備註：</a:t>
            </a:r>
            <a: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參考檔案可選擇</a:t>
            </a:r>
            <a: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doc</a:t>
            </a: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ppt</a:t>
            </a: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xls</a:t>
            </a:r>
            <a:r>
              <a:rPr lang="zh-TW" altLang="en-US" sz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等文件格式檔案，若是影音檔案，請點選「影音教材」。</a:t>
            </a:r>
            <a:endParaRPr lang="zh-TW" altLang="en-US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82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顧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175</TotalTime>
  <Words>528</Words>
  <Application>Microsoft Office PowerPoint</Application>
  <PresentationFormat>寬螢幕</PresentationFormat>
  <Paragraphs>63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微軟正黑體</vt:lpstr>
      <vt:lpstr>新細明體</vt:lpstr>
      <vt:lpstr>Adobe Garamond Pro Bold</vt:lpstr>
      <vt:lpstr>Calibri</vt:lpstr>
      <vt:lpstr>Calibri Light</vt:lpstr>
      <vt:lpstr>Times New Roman</vt:lpstr>
      <vt:lpstr>回顧</vt:lpstr>
      <vt:lpstr>PowerPoint 簡報</vt:lpstr>
      <vt:lpstr>PowerPoint 簡報</vt:lpstr>
      <vt:lpstr>先打包下載iCAN 平台內之教材 </vt:lpstr>
      <vt:lpstr>PowerPoint 簡報</vt:lpstr>
      <vt:lpstr>PowerPoint 簡報</vt:lpstr>
      <vt:lpstr>請先整理TronClass 資源庫檔案</vt:lpstr>
      <vt:lpstr>PowerPoint 簡報</vt:lpstr>
      <vt:lpstr>匯入iCAN平台 之教材檔案</vt:lpstr>
      <vt:lpstr>讓同學可以 觀看到上傳的教材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</cp:revision>
  <dcterms:created xsi:type="dcterms:W3CDTF">2017-08-15T05:52:11Z</dcterms:created>
  <dcterms:modified xsi:type="dcterms:W3CDTF">2017-08-16T04:10:51Z</dcterms:modified>
</cp:coreProperties>
</file>